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645" r:id="rId2"/>
    <p:sldId id="695" r:id="rId3"/>
    <p:sldId id="696" r:id="rId4"/>
    <p:sldId id="699" r:id="rId5"/>
    <p:sldId id="697" r:id="rId6"/>
    <p:sldId id="700" r:id="rId7"/>
    <p:sldId id="701" r:id="rId8"/>
    <p:sldId id="702" r:id="rId9"/>
    <p:sldId id="703" r:id="rId10"/>
    <p:sldId id="704" r:id="rId11"/>
    <p:sldId id="705" r:id="rId12"/>
    <p:sldId id="706" r:id="rId13"/>
    <p:sldId id="707" r:id="rId14"/>
    <p:sldId id="708" r:id="rId15"/>
    <p:sldId id="709" r:id="rId16"/>
    <p:sldId id="710" r:id="rId17"/>
    <p:sldId id="711" r:id="rId18"/>
    <p:sldId id="712" r:id="rId19"/>
    <p:sldId id="713" r:id="rId20"/>
    <p:sldId id="714" r:id="rId21"/>
    <p:sldId id="715" r:id="rId22"/>
    <p:sldId id="716" r:id="rId23"/>
    <p:sldId id="717" r:id="rId24"/>
    <p:sldId id="718" r:id="rId25"/>
    <p:sldId id="719" r:id="rId26"/>
    <p:sldId id="720" r:id="rId27"/>
    <p:sldId id="721" r:id="rId28"/>
    <p:sldId id="722" r:id="rId29"/>
    <p:sldId id="723" r:id="rId30"/>
    <p:sldId id="724" r:id="rId31"/>
    <p:sldId id="725" r:id="rId32"/>
    <p:sldId id="726" r:id="rId33"/>
    <p:sldId id="727" r:id="rId34"/>
    <p:sldId id="728" r:id="rId35"/>
    <p:sldId id="729" r:id="rId36"/>
    <p:sldId id="730" r:id="rId37"/>
    <p:sldId id="731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0" autoAdjust="0"/>
    <p:restoredTop sz="91554" autoAdjust="0"/>
  </p:normalViewPr>
  <p:slideViewPr>
    <p:cSldViewPr>
      <p:cViewPr>
        <p:scale>
          <a:sx n="87" d="100"/>
          <a:sy n="87" d="100"/>
        </p:scale>
        <p:origin x="952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479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October 4,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9168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 smtClean="0"/>
              <a:t>Convolutional Neural Network Tutorial</a:t>
            </a:r>
          </a:p>
          <a:p>
            <a:pPr algn="ctr"/>
            <a:r>
              <a:rPr lang="en-US" altLang="ko-KR" sz="3600" dirty="0" smtClean="0">
                <a:solidFill>
                  <a:srgbClr val="C00000"/>
                </a:solidFill>
              </a:rPr>
              <a:t>Part1</a:t>
            </a:r>
            <a:endParaRPr lang="en-US" altLang="ko-KR" sz="4400" dirty="0" smtClean="0">
              <a:solidFill>
                <a:srgbClr val="C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37492" y="4347101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3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8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0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5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CNN </a:t>
            </a:r>
            <a:r>
              <a:rPr kumimoji="1" lang="en-US" altLang="ko-KR" dirty="0" smtClean="0">
                <a:solidFill>
                  <a:srgbClr val="C00000"/>
                </a:solidFill>
              </a:rPr>
              <a:t>Architectures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AlexNet</a:t>
            </a:r>
            <a:endParaRPr kumimoji="1" lang="ko-KR" alt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32040" y="1268759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VGG</a:t>
            </a:r>
            <a:endParaRPr kumimoji="1" lang="ko-KR" altLang="en-US" sz="2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9552" y="3933056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err="1" smtClean="0"/>
              <a:t>GoogLeNet</a:t>
            </a:r>
            <a:endParaRPr kumimoji="1" lang="ko-KR" altLang="en-US" sz="28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932040" y="3942793"/>
            <a:ext cx="1393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ResNet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89064"/>
            <a:ext cx="3608710" cy="18592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28" y="1851640"/>
            <a:ext cx="4058768" cy="173405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319461" y="4863981"/>
            <a:ext cx="4263339" cy="113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502562" y="3179329"/>
            <a:ext cx="671314" cy="43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5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Top-5 Classification Error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556792"/>
            <a:ext cx="769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5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AlexNet</a:t>
            </a:r>
          </a:p>
        </p:txBody>
      </p:sp>
    </p:spTree>
    <p:extLst>
      <p:ext uri="{BB962C8B-B14F-4D97-AF65-F5344CB8AC3E}">
        <p14:creationId xmlns:p14="http://schemas.microsoft.com/office/powerpoint/2010/main" val="91565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AlexNet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323850" y="1373494"/>
            <a:ext cx="8496300" cy="475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3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ReLU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84616" y="1196752"/>
            <a:ext cx="303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Re</a:t>
            </a:r>
            <a:r>
              <a:rPr kumimoji="1" lang="en-US" altLang="ko-KR" sz="2400" dirty="0" smtClean="0"/>
              <a:t>ctified </a:t>
            </a:r>
            <a:r>
              <a:rPr kumimoji="1" lang="en-US" altLang="ko-KR" sz="2400" b="1" u="sng" dirty="0" smtClean="0"/>
              <a:t>L</a:t>
            </a:r>
            <a:r>
              <a:rPr kumimoji="1" lang="en-US" altLang="ko-KR" sz="2400" dirty="0" smtClean="0"/>
              <a:t>inear </a:t>
            </a:r>
            <a:r>
              <a:rPr kumimoji="1" lang="en-US" altLang="ko-KR" sz="2400" b="1" u="sng" dirty="0" smtClean="0"/>
              <a:t>U</a:t>
            </a:r>
            <a:r>
              <a:rPr kumimoji="1" lang="en-US" altLang="ko-KR" sz="2400" dirty="0" smtClean="0"/>
              <a:t>nit</a:t>
            </a:r>
            <a:endParaRPr kumimoji="1" lang="ko-KR" altLang="en-US" sz="2400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85979"/>
            <a:ext cx="6046500" cy="370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374831" y="2097310"/>
            <a:ext cx="4248150" cy="3995986"/>
            <a:chOff x="2392467" y="2132856"/>
            <a:chExt cx="4248150" cy="3995986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467" y="2132856"/>
              <a:ext cx="4248150" cy="3486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436096" y="3635284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0000FF"/>
                  </a:solidFill>
                  <a:latin typeface="+mn-ea"/>
                </a:rPr>
                <a:t>tanh</a:t>
              </a:r>
              <a:endParaRPr lang="ko-KR" altLang="en-US" sz="2400" dirty="0" smtClean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9088" y="3635284"/>
              <a:ext cx="887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  <a:latin typeface="+mn-ea"/>
                </a:rPr>
                <a:t>ReLU</a:t>
              </a:r>
              <a:endParaRPr lang="ko-KR" altLang="en-US" sz="2400" dirty="0" smtClean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8345" y="5667177"/>
              <a:ext cx="3161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  <a:latin typeface="+mn-ea"/>
                </a:rPr>
                <a:t>Faster Convergence!</a:t>
              </a:r>
              <a:endParaRPr lang="ko-KR" altLang="en-US" sz="2400" b="1" dirty="0" smtClean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13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Overview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37" y="1196752"/>
            <a:ext cx="415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bg1">
                    <a:lumMod val="65000"/>
                  </a:schemeClr>
                </a:solidFill>
              </a:rPr>
              <a:t>Part1: TensorFlow Tutorials</a:t>
            </a:r>
            <a:endParaRPr kumimoji="1" lang="ko-KR" altLang="en-US" sz="24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1" y="1783923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chemeClr val="bg1">
                    <a:lumMod val="65000"/>
                  </a:schemeClr>
                </a:solidFill>
              </a:rPr>
              <a:t>Handling images</a:t>
            </a:r>
            <a:endParaRPr kumimoji="1" lang="ko-KR" altLang="en-US" sz="2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1" y="2233464"/>
            <a:ext cx="2776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  <a:endParaRPr kumimoji="1" lang="ko-KR" altLang="en-US" sz="2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2683004"/>
            <a:ext cx="331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chemeClr val="bg1">
                    <a:lumMod val="65000"/>
                  </a:schemeClr>
                </a:solidFill>
              </a:rPr>
              <a:t>Multi-layer perceptron</a:t>
            </a:r>
            <a:endParaRPr kumimoji="1" lang="ko-KR" altLang="en-US" sz="2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775" y="3789040"/>
            <a:ext cx="749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/>
              <a:t>Part2: Advances in convolutional neural networks</a:t>
            </a:r>
            <a:endParaRPr kumimoji="1" lang="ko-KR" altLang="en-US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1561" y="4379912"/>
            <a:ext cx="17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CNN basics</a:t>
            </a:r>
            <a:endParaRPr kumimoji="1" lang="ko-KR" altLang="en-US" sz="2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11561" y="4829453"/>
            <a:ext cx="8573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Four CNN architectures (AlexNet, VGG, </a:t>
            </a:r>
            <a:r>
              <a:rPr kumimoji="1" lang="en-US" altLang="ko-KR" sz="2400" dirty="0" err="1" smtClean="0"/>
              <a:t>GoogLeNet</a:t>
            </a:r>
            <a:r>
              <a:rPr kumimoji="1" lang="en-US" altLang="ko-KR" sz="2400" dirty="0" smtClean="0"/>
              <a:t>, ResNet)</a:t>
            </a:r>
            <a:endParaRPr kumimoji="1" lang="ko-KR" altLang="en-US" sz="2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11560" y="5278993"/>
            <a:ext cx="5386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Application1: Semantic segmentation</a:t>
            </a:r>
            <a:endParaRPr kumimoji="1" lang="ko-KR" altLang="en-US" sz="2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11560" y="5728534"/>
            <a:ext cx="443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Application2: Object detection</a:t>
            </a:r>
            <a:endParaRPr kumimoji="1" lang="ko-KR" altLang="en-US" sz="24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1560" y="3141474"/>
            <a:ext cx="4314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chemeClr val="bg1">
                    <a:lumMod val="65000"/>
                  </a:schemeClr>
                </a:solidFill>
              </a:rPr>
              <a:t>Convolutional neural network</a:t>
            </a:r>
            <a:endParaRPr kumimoji="1" lang="ko-KR" altLang="en-US" sz="2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112" y="1495638"/>
            <a:ext cx="2577816" cy="1933362"/>
          </a:xfrm>
          <a:prstGeom prst="rect">
            <a:avLst/>
          </a:prstGeom>
        </p:spPr>
      </p:pic>
      <p:cxnSp>
        <p:nvCxnSpPr>
          <p:cNvPr id="16" name="직선 연결선[R] 15"/>
          <p:cNvCxnSpPr/>
          <p:nvPr/>
        </p:nvCxnSpPr>
        <p:spPr>
          <a:xfrm>
            <a:off x="5580112" y="1495638"/>
            <a:ext cx="2577816" cy="19333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/>
          <p:cNvCxnSpPr/>
          <p:nvPr/>
        </p:nvCxnSpPr>
        <p:spPr>
          <a:xfrm flipV="1">
            <a:off x="5580112" y="1484279"/>
            <a:ext cx="2577816" cy="19447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84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VGG</a:t>
            </a:r>
          </a:p>
        </p:txBody>
      </p:sp>
    </p:spTree>
    <p:extLst>
      <p:ext uri="{BB962C8B-B14F-4D97-AF65-F5344CB8AC3E}">
        <p14:creationId xmlns:p14="http://schemas.microsoft.com/office/powerpoint/2010/main" val="94756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VGG?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814" y="1119188"/>
            <a:ext cx="5210371" cy="52625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68223" y="1034803"/>
            <a:ext cx="1037998" cy="4608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3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err="1" smtClean="0">
                <a:solidFill>
                  <a:srgbClr val="C00000"/>
                </a:solidFill>
              </a:rPr>
              <a:t>GoogLeNet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98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Picture 8" descr="http://cdn2.mhpbooks.com/2016/02/goog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2" b="30432"/>
          <a:stretch/>
        </p:blipFill>
        <p:spPr bwMode="auto">
          <a:xfrm>
            <a:off x="998098" y="1772816"/>
            <a:ext cx="7200000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blearn.sourceforge.net/lib/exe/lenet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056"/>
            <a:ext cx="6568230" cy="180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3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1464370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407495"/>
            <a:ext cx="363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22 Layers Deep Network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127575"/>
            <a:ext cx="8554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Efficiently utilized computing resources, “Inception Module”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5847655"/>
            <a:ext cx="864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Significantly outperforms previous methods on ILSVRC 2014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090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96752"/>
            <a:ext cx="5040560" cy="537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05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One by one 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Picture 2" descr="C:\Users\CPSLAB\Desktop\캡처_2016_03_28_17_03_30_1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00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Picture 2" descr="C:\Users\CPSLAB\Desktop\캡처_2016_03_28_17_03_32_7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12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37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Picture 3" descr="C:\Users\CPSLAB\Desktop\캡처_2016_03_28_17_03_35_3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60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2328466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0118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79614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5244" y="3022352"/>
            <a:ext cx="588764" cy="1411003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01727" y="2848173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66240" y="2848189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18510" y="2694631"/>
            <a:ext cx="588764" cy="1414635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10388" y="250031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60612" y="250202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5085184"/>
            <a:ext cx="3297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Network in Network!</a:t>
            </a:r>
            <a:endParaRPr lang="ko-KR" altLang="en-US" sz="2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587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04341" y="980728"/>
            <a:ext cx="443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C</a:t>
            </a:r>
            <a:r>
              <a:rPr kumimoji="1" lang="en-US" altLang="ko-KR" sz="2400" dirty="0" smtClean="0"/>
              <a:t>onvolutional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eural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etwork</a:t>
            </a:r>
          </a:p>
        </p:txBody>
      </p:sp>
      <p:pic>
        <p:nvPicPr>
          <p:cNvPr id="6" name="Picture 4" descr="https://raw.githubusercontent.com/nicholas-leonard/slides/master/conv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138" y="1756977"/>
            <a:ext cx="6487246" cy="232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2048" y="4077072"/>
            <a:ext cx="8136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CNNs are basically layers of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followed by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and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dense layers</a:t>
            </a:r>
            <a:r>
              <a:rPr lang="en-US" altLang="ko-KR" sz="2400" dirty="0" smtClean="0">
                <a:latin typeface="+mn-ea"/>
              </a:rPr>
              <a:t>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047" y="5060469"/>
            <a:ext cx="8136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Intuitively speaking,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and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layers works as feature extraction layers while a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dense layer </a:t>
            </a:r>
            <a:r>
              <a:rPr lang="en-US" altLang="ko-KR" sz="2400" dirty="0" smtClean="0">
                <a:latin typeface="+mn-ea"/>
              </a:rPr>
              <a:t>classifies which category current input belongs to using extracted features.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443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ResNet</a:t>
            </a:r>
          </a:p>
        </p:txBody>
      </p:sp>
    </p:spTree>
    <p:extLst>
      <p:ext uri="{BB962C8B-B14F-4D97-AF65-F5344CB8AC3E}">
        <p14:creationId xmlns:p14="http://schemas.microsoft.com/office/powerpoint/2010/main" val="29776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residual networks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4226" y="1472026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152 layers network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8911" y="2206914"/>
            <a:ext cx="6303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ILSVRM 2015 classification task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28910" y="2941802"/>
            <a:ext cx="4723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ImageNet detection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4226" y="3670393"/>
            <a:ext cx="4977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ImageNet localization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28910" y="4398984"/>
            <a:ext cx="4211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COCO detection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8910" y="5127575"/>
            <a:ext cx="481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COCO segmentation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8095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Degeneration problem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89" y="1556792"/>
            <a:ext cx="5819622" cy="2018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200" y="1122514"/>
            <a:ext cx="2756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/>
              <a:t>CiFAR</a:t>
            </a:r>
            <a:r>
              <a:rPr kumimoji="1" lang="en-US" altLang="ko-KR" sz="2400" dirty="0" smtClean="0"/>
              <a:t> 100 Dataset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95200" y="3799222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ImageNet</a:t>
            </a:r>
            <a:endParaRPr kumimoji="1" lang="ko-KR" altLang="en-US" sz="24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733" y="4307073"/>
            <a:ext cx="2818533" cy="19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0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644" y="1897484"/>
            <a:ext cx="5854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2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mapping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6" y="1485072"/>
            <a:ext cx="2941652" cy="5509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060848"/>
            <a:ext cx="4249936" cy="2313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26" y="4481629"/>
            <a:ext cx="2262810" cy="462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5670870"/>
            <a:ext cx="3384376" cy="472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552" y="1052736"/>
            <a:ext cx="5149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Basic residual mapping (same dim.)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9552" y="5127575"/>
            <a:ext cx="559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Basic residual mapping (different dim.)</a:t>
            </a:r>
            <a:endParaRPr kumimoji="1" lang="ko-KR" alt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56176" y="4535249"/>
            <a:ext cx="26130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“But </a:t>
            </a:r>
            <a:r>
              <a:rPr kumimoji="1" lang="en-US" altLang="ko-KR" sz="1600" dirty="0"/>
              <a:t>we will show by experiments that the identity mapping is sufficient for addressing the degradation problem and is economical, and thus W is only used when </a:t>
            </a:r>
            <a:r>
              <a:rPr kumimoji="1" lang="en-US" altLang="ko-KR" sz="1600" dirty="0">
                <a:solidFill>
                  <a:srgbClr val="FF0000"/>
                </a:solidFill>
              </a:rPr>
              <a:t>matching dimensions</a:t>
            </a:r>
            <a:r>
              <a:rPr kumimoji="1" lang="en-US" altLang="ko-KR" sz="1600" dirty="0" smtClean="0"/>
              <a:t>.”</a:t>
            </a:r>
            <a:endParaRPr kumimoji="1" lang="ko-KR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51914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Deeper bottle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916832"/>
            <a:ext cx="3961392" cy="3377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768" y="1775322"/>
            <a:ext cx="4217392" cy="3554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2242" y="2492896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reduction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52242" y="3177578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52242" y="3862260"/>
            <a:ext cx="36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</a:t>
            </a:r>
            <a:r>
              <a:rPr kumimoji="1" lang="en-US" altLang="ko-KR" sz="2400" dirty="0" err="1" smtClean="0"/>
              <a:t>increasement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9219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44824"/>
            <a:ext cx="5343600" cy="3693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13" y="1684121"/>
            <a:ext cx="5961973" cy="40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1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39" y="987611"/>
            <a:ext cx="433832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 understand CNN,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08" y="1340768"/>
            <a:ext cx="6732060" cy="457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2339752" y="2386000"/>
            <a:ext cx="4417480" cy="2915208"/>
            <a:chOff x="2417068" y="3538128"/>
            <a:chExt cx="4417480" cy="2915208"/>
          </a:xfrm>
        </p:grpSpPr>
        <p:pic>
          <p:nvPicPr>
            <p:cNvPr id="7" name="Picture 2" descr="http://news.uic.edu/files/2015/07/15893429463_e4172f3629_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068" y="3538128"/>
              <a:ext cx="4417480" cy="29152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90089" y="3965314"/>
              <a:ext cx="14564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Zero-padding</a:t>
              </a:r>
              <a:endParaRPr lang="ko-KR" altLang="en-US" sz="2400" b="1" dirty="0" smtClean="0">
                <a:latin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67000" y="4406212"/>
              <a:ext cx="134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Stride</a:t>
              </a:r>
              <a:endParaRPr lang="ko-KR" altLang="en-US" sz="2400" b="1" dirty="0" smtClean="0">
                <a:latin typeface="+mn-e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60156" y="4330216"/>
              <a:ext cx="1558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Channel</a:t>
              </a:r>
              <a:endParaRPr lang="ko-KR" altLang="en-US" sz="2400" b="1" dirty="0" smtClean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11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40768"/>
            <a:ext cx="6206368" cy="453088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91879" y="6604084"/>
            <a:ext cx="565212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/>
              <a:t>http://deeplearning.stanford.edu/wiki/index.php/Feature_extraction_using_convolution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075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Zero-padding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374562" y="1357504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3747352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input?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731" y="4341418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output?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31" y="4935484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filter?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5529550"/>
            <a:ext cx="6563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zero-padding?</a:t>
            </a:r>
            <a:endParaRPr lang="ko-KR" altLang="en-US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40152" y="3747352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747352"/>
                <a:ext cx="2521869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66363" y="4341418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𝑜𝑢𝑡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4341418"/>
                <a:ext cx="252186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66363" y="4935484"/>
                <a:ext cx="252186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𝑓𝑖𝑙𝑡𝑒𝑟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=3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4935484"/>
                <a:ext cx="2521869" cy="491288"/>
              </a:xfrm>
              <a:prstGeom prst="rect">
                <a:avLst/>
              </a:prstGeom>
              <a:blipFill rotWithShape="0">
                <a:blip r:embed="rId5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0152" y="5529550"/>
                <a:ext cx="2376264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𝑝𝑎𝑑𝑑𝑖𝑛𝑔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5529550"/>
                <a:ext cx="2376264" cy="491738"/>
              </a:xfrm>
              <a:prstGeom prst="rect">
                <a:avLst/>
              </a:prstGeom>
              <a:blipFill rotWithShape="0">
                <a:blip r:embed="rId6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40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49132" y="1340768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3" r="5305"/>
          <a:stretch/>
        </p:blipFill>
        <p:spPr bwMode="auto">
          <a:xfrm>
            <a:off x="4673035" y="1340768"/>
            <a:ext cx="4291453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659" y="3861048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(Left) Stride size: 1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659" y="4437112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(Right) Stride size: 2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659" y="5013176"/>
            <a:ext cx="6569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If stride size equals the filter size, there will be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no overlapping. 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802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2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33087</TotalTime>
  <Words>379</Words>
  <Application>Microsoft Macintosh PowerPoint</Application>
  <PresentationFormat>화면 슬라이드 쇼(4:3)</PresentationFormat>
  <Paragraphs>127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맑은 고딕</vt:lpstr>
      <vt:lpstr>휴먼둥근헤드라인</vt:lpstr>
      <vt:lpstr>Cambria Math</vt:lpstr>
      <vt:lpstr>Garamond</vt:lpstr>
      <vt:lpstr>Meiryo UI</vt:lpstr>
      <vt:lpstr>Arial</vt:lpstr>
      <vt:lpstr>Office 테마</vt:lpstr>
      <vt:lpstr>PowerPoint 프레젠테이션</vt:lpstr>
      <vt:lpstr>Overview</vt:lpstr>
      <vt:lpstr>CNN</vt:lpstr>
      <vt:lpstr>To understand CNN, </vt:lpstr>
      <vt:lpstr>Convolution</vt:lpstr>
      <vt:lpstr>Zero-padding</vt:lpstr>
      <vt:lpstr>Stride</vt:lpstr>
      <vt:lpstr> </vt:lpstr>
      <vt:lpstr> </vt:lpstr>
      <vt:lpstr> </vt:lpstr>
      <vt:lpstr> </vt:lpstr>
      <vt:lpstr> </vt:lpstr>
      <vt:lpstr> </vt:lpstr>
      <vt:lpstr> </vt:lpstr>
      <vt:lpstr>CNN Architectures</vt:lpstr>
      <vt:lpstr>Top-5 Classification Error</vt:lpstr>
      <vt:lpstr>PowerPoint 프레젠테이션</vt:lpstr>
      <vt:lpstr>AlexNet</vt:lpstr>
      <vt:lpstr>ReLU</vt:lpstr>
      <vt:lpstr>PowerPoint 프레젠테이션</vt:lpstr>
      <vt:lpstr>VGG?</vt:lpstr>
      <vt:lpstr>PowerPoint 프레젠테이션</vt:lpstr>
      <vt:lpstr>GoogLeNet</vt:lpstr>
      <vt:lpstr>GoogLeNet</vt:lpstr>
      <vt:lpstr>Inception module</vt:lpstr>
      <vt:lpstr>One by one convolution</vt:lpstr>
      <vt:lpstr>One by one convolution</vt:lpstr>
      <vt:lpstr>One by one convolution</vt:lpstr>
      <vt:lpstr>GoogLeNet</vt:lpstr>
      <vt:lpstr>PowerPoint 프레젠테이션</vt:lpstr>
      <vt:lpstr>Deep residual networks</vt:lpstr>
      <vt:lpstr>Degeneration problem</vt:lpstr>
      <vt:lpstr>Residual learning building block</vt:lpstr>
      <vt:lpstr>Residual mapping</vt:lpstr>
      <vt:lpstr>Deeper bottle architecture</vt:lpstr>
      <vt:lpstr>Experimental results</vt:lpstr>
      <vt:lpstr>Experimental results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1189</cp:revision>
  <dcterms:created xsi:type="dcterms:W3CDTF">2010-03-17T18:05:41Z</dcterms:created>
  <dcterms:modified xsi:type="dcterms:W3CDTF">2016-10-04T13:40:00Z</dcterms:modified>
</cp:coreProperties>
</file>